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7" r:id="rId6"/>
    <p:sldId id="266" r:id="rId7"/>
    <p:sldId id="264" r:id="rId8"/>
    <p:sldId id="265" r:id="rId9"/>
    <p:sldId id="263" r:id="rId10"/>
    <p:sldId id="262" r:id="rId11"/>
    <p:sldId id="261" r:id="rId12"/>
    <p:sldId id="260" r:id="rId13"/>
    <p:sldId id="259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96" r:id="rId31"/>
    <p:sldId id="302" r:id="rId32"/>
    <p:sldId id="301" r:id="rId33"/>
    <p:sldId id="300" r:id="rId34"/>
    <p:sldId id="305" r:id="rId35"/>
    <p:sldId id="306" r:id="rId36"/>
    <p:sldId id="299" r:id="rId37"/>
    <p:sldId id="307" r:id="rId38"/>
    <p:sldId id="303" r:id="rId39"/>
    <p:sldId id="304" r:id="rId40"/>
    <p:sldId id="308" r:id="rId41"/>
    <p:sldId id="298" r:id="rId42"/>
    <p:sldId id="297" r:id="rId43"/>
    <p:sldId id="309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4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79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22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48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85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363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8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993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60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1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901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276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F7FEF-078F-4D61-AEDA-294CF04F1ABD}" type="datetimeFigureOut">
              <a:rPr lang="ru-RU" smtClean="0"/>
              <a:t>15.01.2023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BCFE3-AA5A-4278-BA2F-CD500AC31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6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14.wdp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9.wdp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5.wdp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467" y="101600"/>
            <a:ext cx="857955" cy="5870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4298" y="2263422"/>
            <a:ext cx="8973519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№11-Строительно-монтажные краны 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8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937" y="2277069"/>
            <a:ext cx="8952932" cy="20356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классификация грузоподъемных машин (кранов).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Характеристики кранов.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3.Технический выбор башенных кранов.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86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1. Общая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грузоподъемных машин (кранов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грузоподъемная — это техническое устройство циклического действия для подъема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груза.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грузоподъемный — это грузоподъемная машина, оснащенная стационарно установленными грузоподъемными механизмами.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Краны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используемые в строительстве, относятся к классу грузоподъемных машин, которые, в соответствии со своим назначением, применяются на стро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ительно-монтажных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разгрузочно-погрузочных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работах и сохраняют свою работоспособность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температурах окружающего воздуха ±40 °С.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общих признаках объектов им присущи свои предметные характеристики, которые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классифицировать их по целому ряду иных свойств и закономерностей.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в соответствии с их назначением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строительно-монтажных и погрузочно-разгрузочных работах, а также в качестве вертикального транспорта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грузов.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Приведенная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позволяет установить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технологические особенности грузоподъемных кранов, а также область их применения.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192504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конструкции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Грузоподъемные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в зависимости от типа металлоконструкции подразделяются следующим образом.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1.1) — грузоподъемный кран, у которого мост опирается на крановый путь при помощи двух опорных стоек.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полукозловой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1.2) — грузоподъемный кран, у которого мост опирается на крановый путь с одной стороны непосредственно, а с другой стороны — при помощи опорной стойки.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стрелового типа грузовой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 которого грузозахватный орган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подвешен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стреле или к тележке, перемещающейся по стреле.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портальный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1.3) — грузоподъемный кран поворотный на портале, предназначенном для пропуска железнодорожного или автомобильного транспорта.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полупортальный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1.4) — грузоподъемный кран поворотный на полупортале,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предназначенном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пропуска железнодорожного или автомобильного транспорта.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стреловой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1.5) — грузоподъемный кран поворотный, у которого стрела или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башенно-стреловое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закреплены на поворотной платформе, размещенной непосредственно на ходовом устройстве (автомобильный, пневмоколесный, на специальном шасси, гусеничный, тракторный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1.6) — грузоподъемный кран поворотный со стрелой, закрепленной в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вертикально расположенной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башни.</a:t>
            </a:r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66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942" y="100890"/>
            <a:ext cx="6908648" cy="44012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065590" y="1381855"/>
            <a:ext cx="4965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1.7) — грузоподъемный кран, смонтированный на платформе,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передвигающейся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железнодорожному пути.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настенный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1.8) — грузоподъемный кран, прикрепленный к стене либо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перемещающийся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крановому пути, закрепленному на стене или несущей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1.9) — грузоподъемный кран, перемещающийся по наземному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крановому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и удерживаемый верхней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направляющей.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941" y="4622848"/>
            <a:ext cx="6908649" cy="22351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9223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" y="0"/>
            <a:ext cx="11901268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грузозахватного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вида грузозахватного органа грузоподъемные краны подразделяются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крюковой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1.10) — кран, оборудованный грузозахватным органом в виде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крюка;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грейферный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1.11) — кран, оборудованный грузозахватным органом в виде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грейфера;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1.12) — кран, оборудованный грузозахватным органом в виде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электромагнита.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879" y="2015937"/>
            <a:ext cx="11760591" cy="26545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82880" y="4911415"/>
            <a:ext cx="119012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привода.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вида привода грузоподъемные краны подразделяются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 с электрическим приводом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механизмов;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 с гидравлическим приводом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механизмов;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 с механическим приводом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82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677" y="0"/>
            <a:ext cx="1205132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способу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способа установки грузоподъемные краны подразделяют на описываемые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1.13) — грузоподъемный кран, закрепленный на фундаменте или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неподвижном основании.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1.14) — грузоподъемный кран, установленный на конструкциях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и перемещающийся вверх при помощи собственных механизмов по мере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переставной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1.15) — грузоподъемный кран, установленный на основании; он может быть перемещаемым с места на место вручную или при помощи других грузоподъемных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1.16) — грузоподъемный кран, имеющий возможность перемещения при работе относительно одной стационарной опоры.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кран, имеющий возможность передвижения при работе.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прицепной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1.17) — грузоподъемный кран передвижной, не оборудованный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передвижения и перемещаемый в прицепе за тягачом (буксиром)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0670" y="3693319"/>
            <a:ext cx="9875521" cy="30827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8100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775459"/>
            <a:ext cx="12079458" cy="3859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ходового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ходового устройства грузоподъемные краны подразделяют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на: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гусеничном ходу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грузоподъемный кран, снабженный для передвижения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гусеницами;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колесном ходу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снабженный для передвижения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колесами;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установленный на автомобильном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шасси;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установленный на пневмоколесном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шасси;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короткобазовый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установленный на короткобазовом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шасси;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рельсовый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передвигающийся по рельсовому крановому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пути;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катковый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установленный на стальных или литых резиновых катках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5077" y="140897"/>
            <a:ext cx="9192733" cy="26345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674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812" y="0"/>
            <a:ext cx="1202318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степени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степени поворота груза краны подразделяют на нижеследующие.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грузоподъемный кран, имеющий возможность вращения (в плане)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вместе с грузом относительно опорной части крана.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неполноповоротный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1.18) — грузоподъемный кран поворотный, имеющий возможность вращения поворотной части от одного крайнего положения до другого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угол менее 360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полноповоротный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1.19) — грузоподъемный кран поворотный, имеющий возможность вращения поворотной части от одного крайнего положения до другого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угол 360° и более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неповоротный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(рис. 1.20) — грузоподъемный кран, не имеющий возможности вращения груза (в плане) относительно опорной части.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535" y="3939540"/>
            <a:ext cx="8851163" cy="27426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17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74" y="0"/>
            <a:ext cx="119856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Характеристики кранов.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Автомобильные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с телескопической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1.21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при монтаже конструкций, оборудования, разгрузке и погрузке материалов,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изделий. Высокая скорость передвижения автомобильных кранов позволяет применять их при строительстве объектов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объемом работ или находящихся в значительном удалении друг от друга.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68" t="2266" r="4765" b="3930"/>
          <a:stretch/>
        </p:blipFill>
        <p:spPr>
          <a:xfrm>
            <a:off x="225083" y="2246769"/>
            <a:ext cx="5387925" cy="3067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4024" y="2246769"/>
            <a:ext cx="6260123" cy="30671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89206" y="5441072"/>
            <a:ext cx="52238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1.21.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 телескопической стрелой (грузоподьемность до 50 т)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06085" y="5441072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1.22.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 телескопической стрелой (грузоподъемность от 70 до 100 т)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8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Приведем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автомобильных кранов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от 16 до 100 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от 9 до 50 м;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гуськом.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кранов являются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мобильность;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устройство крановых путей;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Недостаток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кранов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работа на выносных опорах.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2" y="2973994"/>
            <a:ext cx="5430130" cy="27987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627077" y="2798589"/>
            <a:ext cx="6564923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Тяжелогрузные автомобильные краны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1.23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применяются при монтаже тяжеловесного и крупногабаритного оборудования и сооружений.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тяжелогрузных автомобильных кранов являются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большая грузоподъемность и высота подъема; 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стрела может быть дополнительно оборудована гуськом от 7 до 90 м. 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тяжелогрузных автомобильных кранов состоят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большой стоимости эксплуатации;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значительной по габаритам площадки для работы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2542" y="5772716"/>
            <a:ext cx="5824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 телескопической стрелой (грузоподъемность от 130 до 500 т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4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Пневмоколесные </a:t>
            </a: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Пневмоколесные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1.24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как и автомобильные краны,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монтаже конструкций, оборудования, разгрузке и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погрузке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материалов, конструкций и изделий, но на объектах, которые находятся на небольших расстояниях друг от друга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Пневмоколесный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состоит из двух основных частей: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ходовой, соединенных между собой опорно-поворотным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устройством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части крана располагаются: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силовая установка, механизм главного и вспомогательного подъема груза, механизм изменения вылета стрелы, механизм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вращения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части и кабина управления. </a:t>
            </a:r>
            <a:endParaRPr lang="ru-RU" sz="19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Пневмоколесные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по сравнению с автомобильными имеют более широкую опорную базу и, следовательно, лучшую грузовую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характеристику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без выносных опор.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пневмоколесных кранов следующие: </a:t>
            </a:r>
            <a:endParaRPr lang="ru-RU" sz="19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 до 50 т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 до 30 м; </a:t>
            </a:r>
            <a:endParaRPr lang="ru-RU" sz="19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гуськом.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пневмоколесных кранов: </a:t>
            </a:r>
            <a:endParaRPr lang="ru-RU" sz="19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устройство крановых путей; </a:t>
            </a:r>
            <a:endParaRPr lang="ru-RU" sz="19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эксплуатации. </a:t>
            </a:r>
            <a:endParaRPr lang="ru-RU" sz="19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пневмоколесных кранов — малая скорость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143" y="3913657"/>
            <a:ext cx="3742518" cy="22901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342143" y="6232475"/>
            <a:ext cx="3595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Пневмоколесный кран</a:t>
            </a:r>
          </a:p>
        </p:txBody>
      </p:sp>
    </p:spTree>
    <p:extLst>
      <p:ext uri="{BB962C8B-B14F-4D97-AF65-F5344CB8AC3E}">
        <p14:creationId xmlns:p14="http://schemas.microsoft.com/office/powerpoint/2010/main" val="25451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1"/>
            <a:ext cx="12079458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Краны на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короткобазном шасси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 телескопической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Короткобазные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отличаются от кранов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более простой конструкцией и соответственно ценой.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 короткобазных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меньше агрегатов и систем, что также снижает цену и упрощает обслуживание и ремонт.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типа имеют круговую рабочую зону, при этом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зависит от угла поворота платформы.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Достоинством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кранов является то, что они могут передвигаться с грузом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крюке.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Короткобазные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применяются, когда невозможно выполнить работу посредством обычного автокрана, например когда, из-за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площадки, рабочая зона крана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 ограничена: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работы над кабиной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(спереди);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работа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на грунтовых (неподготовленных) площадках, а также в случаях, когда подъезд к месту проведения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затруднен из-за отсутствия дорожного покрытия.</a:t>
            </a:r>
          </a:p>
        </p:txBody>
      </p:sp>
    </p:spTree>
    <p:extLst>
      <p:ext uri="{BB962C8B-B14F-4D97-AF65-F5344CB8AC3E}">
        <p14:creationId xmlns:p14="http://schemas.microsoft.com/office/powerpoint/2010/main" val="355229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 кранов на короткобазном шасси являются: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 до 50 т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 до 30 м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гуськом.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на короткобазном шасси являются: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устройство крановых путей;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круговая рабочая зона;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на выносных опорах;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проходимость;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нужна относительно небольшая площадка.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на короткобазном шасси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малое использование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строительстве;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малая скорость перемещения — до 40 км/ч.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4373" y="2091982"/>
            <a:ext cx="5177572" cy="46008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67287" y="5497343"/>
            <a:ext cx="64470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короткобазном шасси с телескопической стрелой</a:t>
            </a:r>
          </a:p>
        </p:txBody>
      </p:sp>
    </p:spTree>
    <p:extLst>
      <p:ext uri="{BB962C8B-B14F-4D97-AF65-F5344CB8AC3E}">
        <p14:creationId xmlns:p14="http://schemas.microsoft.com/office/powerpoint/2010/main" val="350755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Гусеничные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являются универсальной строительной техникой, которая применяется на многих стройплощадках во всем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 краны часто подвешивают грейферы,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электромагниты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копровое оборудование.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Наиболее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гусеничные краны применяются для монтажа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и оборудования.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сравнении с автомобильными кранами, у них большая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они могут работать без выносных опор, поэтому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гусеничный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может перемещаться по площадке с грузом допустимого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номинального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веса на крюке.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Гусеничные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могут передвигаться по неподготовленной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площадке и имеют возможность кругового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поворота.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гусеничных кранов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от 20 до 100 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от 10 до 50 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гуськом.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кранов таковы: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устройство крановых путей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относительно небольшая стоимость эксплуатации;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без выносных опор;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круговая рабочая зона;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проходимость.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кранов состоит в необходимости 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перебазировки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объект и с объекта.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0711" y="3278257"/>
            <a:ext cx="4867275" cy="27138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759751" y="6004553"/>
            <a:ext cx="54322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Manitowoc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883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8" y="0"/>
            <a:ext cx="12065391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с большой грузоподъемностью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1.27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монтаже тяжеловесного и габаритного оборудования и сооружений.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Основные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гусеничных кранов с большой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от 150 до 1000 т;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от 30 до 80 м;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 может быть дополнительно оборудована гуськом длиной до 100 м.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кранов с большой грузоподъемностью: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грузоподъемность и высота подъема;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строительства и монтажа оборудования.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 кранов с большой грузоподъемностью: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перебазировка крана на объект и с объекта;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значительная стоимость эксплуатации;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значительная по габаритам площадка для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 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для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 крана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контргруза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малая скорость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перемещения.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06043" y="3291841"/>
            <a:ext cx="4178106" cy="33779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26608" y="5758637"/>
            <a:ext cx="7488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1.27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Manitowoc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18000 (грузоподъемность — 825 т)</a:t>
            </a:r>
          </a:p>
        </p:txBody>
      </p:sp>
    </p:spTree>
    <p:extLst>
      <p:ext uri="{BB962C8B-B14F-4D97-AF65-F5344CB8AC3E}">
        <p14:creationId xmlns:p14="http://schemas.microsoft.com/office/powerpoint/2010/main" val="97160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Башенные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Башенные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1.28–1.30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наиболее часто используются на строительных площадках при возведении многоэтажных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Конструкция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кранов достаточно проста, что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кратчайшие сроки производить их монтаж или демонтаж, 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перевозку составляющих частей автотранспортом с одного объекта на другой.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типа делятся на несколько видов,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1.28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1.29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неповоротной башней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рис.1.30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541" y="3016210"/>
            <a:ext cx="4099051" cy="3103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46340" y="2723820"/>
            <a:ext cx="4107224" cy="3103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3856" y="2723820"/>
            <a:ext cx="3543300" cy="31032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12541" y="6119446"/>
            <a:ext cx="40990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1.28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Башенные передвижные краны с наклонной (маховой)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75052" y="5923427"/>
            <a:ext cx="40040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1.29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Башенные передвижные краны с нижним расположением противовеса (нижнеповоротные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28015" y="5873224"/>
            <a:ext cx="35491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1.30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Башенные краны с верхним расположением противовеса и горизонтальной стрелой (верхнеповоротные)</a:t>
            </a:r>
          </a:p>
        </p:txBody>
      </p:sp>
    </p:spTree>
    <p:extLst>
      <p:ext uri="{BB962C8B-B14F-4D97-AF65-F5344CB8AC3E}">
        <p14:creationId xmlns:p14="http://schemas.microsoft.com/office/powerpoint/2010/main" val="68820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Нижнеповоротные 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используются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 благодаря повышенной устойчивости: центр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тяжести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кранах этого типа находится очень низко, поскольку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 крана, а также балласт размещаются у основания крана.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Машины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поворотной башней также легко монтируются либо демонтируются, так как низкое расположение центра тяжести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конструкции стрелы максимально облегченными.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преимуществам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нижнеповоротных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кранов можно отнести то, что их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монтировать.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 недостаткам относится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из-за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 что башня кранов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поворотная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отсутствует возможность пристегивания крана к зданию и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дальнейшего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наращивания башни крана в процессе увеличения высоты возводимых сооружений, то есть высота подъема башенных кранов с нижним поворотным устройством в данном случае ограничена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показателем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высоты свободного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стояния.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Верхнеповоротные краны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опорно-поворотный механизм, который расположен в верхней части башни, то есть платформа c башней не поворачивается.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Поворотная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подобных кранов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стрелой, поворотным оголовком и противовесной консолью, оснащенной механизмом поворота, лебедками и противовесом,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уравновешивания техники во время работы.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противовеса уменьшается изгибающий момент в стреле крана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94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42" y="0"/>
            <a:ext cx="12079458" cy="696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Современные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верхнеповоротные краны характеризуются грузоподъемностью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10 т.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увеличения грузоподъемности и высоты подъема грузов, данная техника обладает большим общим эксплуатационным весом.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достоинством передвижных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верхнеповоротных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является возможность их переоборудования в приставные краны, являющиеся универсальными, которые могут применяться как самоподъемные и передвижные.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малой высоте кран будет передвижным, в случае увеличения высоты, он будет выполнять роль стационарного приставного крана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благодаря чему существенно увеличится высота подъема грузов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Недостатком </a:t>
            </a:r>
            <a:r>
              <a:rPr lang="ru-RU" sz="1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верхнеповоротного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нижнеповоротным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большая металлоемкость: башня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верхнеповоротной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испытывает намного более мощные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деформирующие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усилия, чем те, что действуют на башню в нижнеповоротном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варианте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для прочности конструкции, а также для уменьшения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раскачивания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груза при выполнении крановых работ, башню приходится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усиливать.</a:t>
            </a:r>
            <a:endParaRPr lang="ru-RU" sz="19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45" y="0"/>
            <a:ext cx="12037255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башенных кранов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до 25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 до 60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кранов являются: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значительная зона обслуживания крана;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использование при строительстве зданий.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кранов: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перебазировка крана на объект и с объекта;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устройство и обслуживание подкрановых путей или фундамента (для верхнеповоротных кранов);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закрепление крана к зданию при высоте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30–40 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(для стационарных кранов).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760" y="137892"/>
            <a:ext cx="4864711" cy="355253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078760" y="3653398"/>
            <a:ext cx="5113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1.31.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крепления башенного крана к зданию</a:t>
            </a:r>
          </a:p>
        </p:txBody>
      </p:sp>
    </p:spTree>
    <p:extLst>
      <p:ext uri="{BB962C8B-B14F-4D97-AF65-F5344CB8AC3E}">
        <p14:creationId xmlns:p14="http://schemas.microsoft.com/office/powerpoint/2010/main" val="194428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краны.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Самоподъемные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используются при строительстве высотных сооружений (150 м и выше), которые имеют мощный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железобетонный монолитный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Самоподъемные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краны, как правило, монтируют прямо внутри строящегося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 в лифтовых шахтах, затем, по мере возведения здания, с помощью дополнительных механизмов кран поднимается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от 5 до 15 т;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от 20 до 40 м.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являются: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необходимости в устройстве подкрановых путей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площадки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монтажа и обслуживания крана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кран может размещаться в пятне возводимого здания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самоподъемных кранов: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 перебазировка крана на объект и с объекта;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необходимы дополнительные мероприятия по закреплению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промежуточных отметках;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распространены.</a:t>
            </a:r>
            <a:endParaRPr lang="ru-RU" sz="19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9188" t="5090" r="15039"/>
          <a:stretch/>
        </p:blipFill>
        <p:spPr>
          <a:xfrm>
            <a:off x="7258930" y="1958078"/>
            <a:ext cx="4825218" cy="37252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371472" y="5683348"/>
            <a:ext cx="47126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1.32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для посекционного монтажа башен связи</a:t>
            </a:r>
          </a:p>
        </p:txBody>
      </p:sp>
    </p:spTree>
    <p:extLst>
      <p:ext uri="{BB962C8B-B14F-4D97-AF65-F5344CB8AC3E}">
        <p14:creationId xmlns:p14="http://schemas.microsoft.com/office/powerpoint/2010/main" val="158703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677" y="0"/>
            <a:ext cx="12051323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Бысромонтируемые  краны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Быстромонтируемые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1.33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это разновидность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кранов, которые можно смонтировать на объекте с помощью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механизмов, без применения верхолазных работ и с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небольшим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временем монтажа (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 ч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Самомонтирующиеся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активно используются на начальных этапах многоэтажного строительства и в дальнейшем — в качестве </a:t>
            </a:r>
            <a:r>
              <a:rPr lang="ru-RU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вспомогательного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оборудования. </a:t>
            </a:r>
            <a:endParaRPr lang="ru-RU" sz="19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Быстромонтируемые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краны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при строительстве мостов, монтаже железнодорожных путей, ремонте дорог, ведении погрузочно-разгрузочных работ и так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далее.</a:t>
            </a: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Основные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самомонтирующихся кранов следующие: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до 10 т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 до 50 м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самомонтирующихся кранов состоят в следующем: </a:t>
            </a:r>
            <a:endParaRPr lang="ru-RU" sz="19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мобильность;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монтаж на объекте;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необходимости в устройстве крановых путей;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стоимость эксплуатации;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Недостатки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самомонтирующихся кранов: </a:t>
            </a:r>
            <a:endParaRPr lang="ru-RU" sz="19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небольшая грузоподъемность; </a:t>
            </a:r>
            <a:endParaRPr lang="ru-RU" sz="19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 </a:t>
            </a:r>
            <a:r>
              <a:rPr lang="ru-RU" sz="19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распространены. </a:t>
            </a:r>
            <a:endParaRPr lang="ru-RU" sz="19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2191" y="2611155"/>
            <a:ext cx="3522430" cy="41207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11483" y="5681976"/>
            <a:ext cx="2461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Быстромонтируемый кран SAEZ H 40 </a:t>
            </a:r>
          </a:p>
        </p:txBody>
      </p:sp>
    </p:spTree>
    <p:extLst>
      <p:ext uri="{BB962C8B-B14F-4D97-AF65-F5344CB8AC3E}">
        <p14:creationId xmlns:p14="http://schemas.microsoft.com/office/powerpoint/2010/main" val="310361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74" y="0"/>
            <a:ext cx="120935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3.Технический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башенных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699" y="400110"/>
            <a:ext cx="3936646" cy="4819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8018584" y="498584"/>
            <a:ext cx="403742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Схемы установки башенных кранов.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башенных кранов у зданий и сооружений производят исходя из необходимости соблюдения безопасного расстояния между зданием и краном.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Установка крана у здания возможна двумя способами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1.34, 1.35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Стационарная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крана на самостоятельный фундамент.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стационарных кранов, в том числе приставных,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верхнее расположение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противовеса.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краны принято называть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верхнеповоротными.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4086" y="5317588"/>
            <a:ext cx="36482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стационарной установки башенных кранов: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противовес;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фундамент крана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8886" y="400110"/>
            <a:ext cx="3627157" cy="4819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4266336" y="5317588"/>
            <a:ext cx="36397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стационарной установки башенных кранов: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верхний противовес;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фундамент крана </a:t>
            </a:r>
          </a:p>
        </p:txBody>
      </p:sp>
    </p:spTree>
    <p:extLst>
      <p:ext uri="{BB962C8B-B14F-4D97-AF65-F5344CB8AC3E}">
        <p14:creationId xmlns:p14="http://schemas.microsoft.com/office/powerpoint/2010/main" val="352591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фундамента под стационарный кран разрабатывается индивидуально для каждого случая и зависит от конструкции крана, инженерно-геологических условий в основании фундамента, а также от конструкций подземной части возводимого объекта.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случае, когда передвижной по конструкции кран требуется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стационарного, то есть без возможности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путям, его устанавливают на одно полузвено рельсового пути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полузвена — 6,25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 этом оно должно быть уложено на жестком основании, исключающем просадку подкрановых путей.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критериями для выбора способа установки крана служат: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 возводимого здания в плане (например, применение передвижных кранов целесообразно при общей длине здания, превышающей его ширину в два и более раза);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высота возводимого здания (например, при возведении высотных зданий, в случае необходимости использования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приставных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кранов, применение передвижных кранов становится невозможным, что обусловливает необходимость применения стационарно устанавливаемых кранов).</a:t>
            </a:r>
          </a:p>
        </p:txBody>
      </p:sp>
    </p:spTree>
    <p:extLst>
      <p:ext uri="{BB962C8B-B14F-4D97-AF65-F5344CB8AC3E}">
        <p14:creationId xmlns:p14="http://schemas.microsoft.com/office/powerpoint/2010/main" val="132572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1"/>
            <a:ext cx="1206539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требуемых технических параметров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 подбор марки башенного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следует подбирать по следующим техническим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требуемой грузоподъемности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 , 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требуемой высоте подъема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 , м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требуемому вылету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 , м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Требуемая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грузоподъемность, т, определяется по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Pэ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элемента, конструкции, материала,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строповочных устройств,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оснастки, в том числе элементов усиления,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Строповочные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(стропы, траверсы и так далее) описаны в приложении.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Выбор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 строповочных устройств зависит от типа поднимаемых конструкций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Грузоподъемность строповочных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 должна соответствовать массе поднимаемых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подборе двух- и четырехветвевых стропов необходимо,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 между ветвями строп не превышал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1.36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случае, если к подъему конструктивного элемента не предъявляется иных требований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8257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522" y="131371"/>
            <a:ext cx="6004194" cy="4644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71522" y="4776096"/>
            <a:ext cx="60041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1.36.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строповки двух- и четырехветвевыми стропами: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бадьи для бетонной смеси;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поддона с кирпичами;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щита опалубки;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железобетонной шпалы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75716" y="187642"/>
            <a:ext cx="5894363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Масса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оснастки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масса элементов, поднимаемых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монтируемым элементом, например при подъеме стропильных ферм это масса стремянок и площадок, закрепляемых к ферме до ее монтажа.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подъеме материалов, за массу оснастки следует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массу тары, например массу бадьи при подъеме бетонной смеси.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к массе оснастки требуется прибавлять массу элементов усиления конструктивного элемента в случае монтажа таких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период подъема конструкции. </a:t>
            </a:r>
          </a:p>
        </p:txBody>
      </p:sp>
    </p:spTree>
    <p:extLst>
      <p:ext uri="{BB962C8B-B14F-4D97-AF65-F5344CB8AC3E}">
        <p14:creationId xmlns:p14="http://schemas.microsoft.com/office/powerpoint/2010/main" val="409799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609" y="0"/>
            <a:ext cx="120653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Требуемая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подъема крюка Hкр , м, определяется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соответствии 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1.37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1.38.                                                                                                                                                                                                                    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(2)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уровня стоянки крана до опорного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верхнем монтажном горизонте,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условное превышение уровня головки рельса крана (обреза фундамента) над уровнем планировки,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hз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запаса, принимается равной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hэл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монтируемого (перемещаемого)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положении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строповочного устройства,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42845" y="524384"/>
            <a:ext cx="3632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– 0,5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6388" y="2249098"/>
            <a:ext cx="4867421" cy="45027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04800" y="2585323"/>
            <a:ext cx="66633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1.37.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для определения требуемых грузовысотных параметров нижнеповоротного башенного крана: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вылет крюка крана; R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радиус габарита поворотной платформы крана; b — ширина здания с учетом выступающих частей; b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оси вращения крана до ближайшей к крану грани здания; b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расстояние между поворотной платформой и гранью здания;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подъема крюка;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превышение уровня монтируемого элемента от уровня планировки; hз — высота запаса; hэл — высота монтируемого элемента в положении подъема; hс — высота строповочных элементов; Ур. г. р — отметка уровня головки рельса; Ур. план — отметка уровня планировки; 0,5 — условное превышение уровня головки рельса крана над уровнем планировки,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98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823" y="133644"/>
            <a:ext cx="5106426" cy="54090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40823" y="5657671"/>
            <a:ext cx="51064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1.38.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требуемых грузовысотных параметров верхнеповоротного башенного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47250" y="45722"/>
            <a:ext cx="694475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Требуемый вылет крюка Lкр для нижнеповоротного 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крана определяется по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соответствии 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1.37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 =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b + 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R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ширина здания с учетом выступающих частей,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оси вращения крана до ближайшей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 здания,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между поворотной платформой и гранью здания, принимаемой равным не менее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Rпл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радиус габарита поворотной платформы крана, для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 принимается равным: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кранов грузоподъемностью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т до 15 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— более 15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8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74" y="0"/>
            <a:ext cx="1209352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Требуемый вылет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м, для верхнеповоротного 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крана определяется по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соответствии 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1.38.</a:t>
            </a:r>
          </a:p>
          <a:p>
            <a:pPr algn="just"/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длина здания с учетом выступающих частей,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ширина здания с учетом выступающих частей,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оси башни крана до ближайшей к крану грани здания, для предварительных расчетов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равным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6,0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/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Формула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справедлива для общего случая,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крана планируется таким образом, чтобы ось крана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делила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длинную сторону здания на две равные части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противном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вместо параметра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следует учитывать максимальное расстояние от оси крана до наиболее удаленной грани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 определения требуемых параметров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высоты подъема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вылета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марки башенного крана. Технические характеристики башенных кранов, включая графики грузоподъемности, приведены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справочнике.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подборе башенного крана необходимо стремиться к тому,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фактические технические параметры крана максимально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соответствовали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требуемым, так как стоимость и эксплуатация кранов с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завышенными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 будут дороже.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8566" y="564100"/>
            <a:ext cx="2647145" cy="7160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2573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7986" y="0"/>
            <a:ext cx="12074013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Технический выбор самоходных стреловых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Выбор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самоходного стрелового крана основан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монтажно-конструктивных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объекта параметрам крана.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Исходными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данными для выбора крана являются: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габариты, объемно-планировочное и конструктивное решение объекта строительства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параметры и рабочие положения монтируемых конструкций и подаваемых грузов;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объекта (общая последовательность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работ).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при выполнении технического выбора крана состоит в следующем: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пути движения кранов и места их стоянок при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расчетную схему (схемы) для определения требуемых параметров крана, определить требуемые параметры крана; </a:t>
            </a:r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марку крана по графикам грузовысотных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характеристик.</a:t>
            </a:r>
          </a:p>
          <a:p>
            <a:pPr algn="just"/>
            <a:endParaRPr lang="ru-RU" sz="20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путей движения крана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Возможные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движения монтажного крана зависят 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факторов, таких как технологическая последовательность монтажа конструкций, общие габариты возводимого объекта, размеры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конфигурация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площадки и других.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91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28447" y="0"/>
            <a:ext cx="646355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путей движения монтажного крана представлены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1.39, 1.40.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назначении пути движения крана необходимо определить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удаленных от стоянки крана монтируемых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(подаваемых на рабочие места материалов).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162" t="3476"/>
          <a:stretch/>
        </p:blipFill>
        <p:spPr>
          <a:xfrm>
            <a:off x="176980" y="120679"/>
            <a:ext cx="5161502" cy="32127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055" t="4231"/>
          <a:stretch/>
        </p:blipFill>
        <p:spPr>
          <a:xfrm>
            <a:off x="176981" y="3550024"/>
            <a:ext cx="5161501" cy="31869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472953" y="1902311"/>
            <a:ext cx="67190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Рис.1.39.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пути движения крана при возведении подземной части здания (движение крана предусмотрено по бровке котлована с одной стороны здания):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наружные контуры подземной части здания по обрезу фундамента; 2 — откос котлована; 3 — ось движения крана; 4 — монтажный кран; 5 — максимально удаленная точка подачи бадьи с бетонной смесью; 6 — максимально удаленная сборная железобетонная плита перекрытия подвала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72951" y="4428652"/>
            <a:ext cx="67190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Рис.1.40.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пути движения крана при возведении надземной части здания при организации монтажных работ методом «на кран»: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ось движения крана; 2 — монтажный кран;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монтируемая секция; 4 — смонтированная секция;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максимально удаленная сборная железобетонная плита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84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76" y="0"/>
            <a:ext cx="12084424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при определении параметров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подборе самоходных стреловых кранов необходимо определить требуемые технические параметры кранов. Основными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параметрами самоходных стреловых кранов являются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.):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грузоподъемность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подъема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стрелы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Lстр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гуська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Lгус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 его наличии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Требуемая максимальная грузоподъемность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зависит 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крана и определяется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 + Pс +  Pо,           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требуемая грузоподъемность крана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Pэ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максимальная масса элемента, конструкции,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строповочных устройств,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масса оснастки,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тары,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элементов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4964" y="1429339"/>
            <a:ext cx="5992905" cy="52672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883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18" y="1"/>
            <a:ext cx="1204408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Расчетные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при определении требуемых параметров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Необходимые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(вылет крюка),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(высота подъема крюка),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Lстр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(длина стрелы),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Lгус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(длина гуська) зависят от принятой технологической схемы монтажа.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зданий или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иметь место несколько основных случаев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 работы крана, наиболее распространенные из которых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возводимые конструкции находятся ниже уровня стоянки крана;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возводимые конструкции находятся выше уровня стоянки крана.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Далее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рассмотрена методика определения требуемых параметров крана для этих двух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ниже уровня стоянки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Соответствующая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технологическая схема представлена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требуется определить два основных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грузоподъемность;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вылет крюка;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имеет значения, поэтому не определяется. </a:t>
            </a:r>
          </a:p>
        </p:txBody>
      </p:sp>
    </p:spTree>
    <p:extLst>
      <p:ext uri="{BB962C8B-B14F-4D97-AF65-F5344CB8AC3E}">
        <p14:creationId xmlns:p14="http://schemas.microsoft.com/office/powerpoint/2010/main" val="131714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637" y="102533"/>
            <a:ext cx="4626069" cy="46442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47636" y="4746812"/>
            <a:ext cx="46260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1.42.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работы крана при возведении подземной части здания (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крана предусмотрено по бровке котлована с одной стороны здания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76800" y="0"/>
            <a:ext cx="73152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Расчетных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схем, как правило, составляется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для каждой из них определяются свои параметры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Qтр, lкр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определяющие требуемые грузовые моменты.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Так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например, для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крана по 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определить параметры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двух вариантов: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подачи наиболее массивного элемента (бадьи с бетоном) в наиболее удаленную в плане точку здания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подачи элемента (сборной железобетонной плиты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подвала) в максимально удаленную в плане от крана точку здания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6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Требуемая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крана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Максимальный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крюка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определяется по формулам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работе крана с одной стороны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+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+ 0 3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В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96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024" y="1"/>
            <a:ext cx="12070976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 возможности работы крана вокруг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здания:</a:t>
            </a:r>
          </a:p>
          <a:p>
            <a:pPr algn="ctr"/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= а +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+ 0 3,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(7)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расстояния между внешними частями опор крана (в предварительных расчетах принимают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2м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минимальное расстояние по горизонтали от основания откоса выемки до ближайшей опоры крана,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глубины выемки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вида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H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м </a:t>
            </a:r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(8)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глубина выемки (котлована, траншеи),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параметр допустимой крутизны откоса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глубины выемки Н и вида грунта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данными справочной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1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минимальное расстояние от бровки котлована до ближайшей опоры крана,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зазор между обрезом фундамента и нижней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бровкой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ширина возводимого здания (по подошве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35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918" y="1"/>
            <a:ext cx="120440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4.1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Крутизна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откосов в зависимости от вида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919" y="806824"/>
            <a:ext cx="8432848" cy="29852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73958" y="3792071"/>
            <a:ext cx="121180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Примечания: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Крутизна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откосов должна определяться путем расчета в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организационно-технологической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 для следующих случаев: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глубина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выемки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глубина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выемки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5 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сложных гидрологических условиях;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выемок,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разработанных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зимнее время, при наступлении оттепели;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откосов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подвергающихся увлажнению.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AutoNum type="arabicPeriod"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напластовании различных видов грунтов, крутизну откосов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наименее устойчивому виду грунта от обрушения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откоса.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54728" y="772651"/>
            <a:ext cx="35372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установленным требуемым параметрам (грузоподъемность,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крюка), определяющим максимально требуемые грузовые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подбирается марка самоходного стрелового крана в соответствии с грузовыми характеристиками кранов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Смотри справочник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5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471" y="0"/>
            <a:ext cx="1205752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Возводимые конструкции выше уровня стоянки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Соответствующая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технологическая схема представлена 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.43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требуется определить три основных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вылет крюка;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высоту подъема крюка.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471" y="2169825"/>
            <a:ext cx="5452616" cy="34779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670176" y="2169825"/>
            <a:ext cx="6096000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требуется обеспечить соблюдение безопасного расстояния между стрелой крана и конструкциями монтируемого здания.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Подбор крана, не оборудованного гуськом, целесообразно выполнять при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≤ 3 0, м .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&gt; 3 0, 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применять краны, оборудованные гуськом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Требуемая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 крана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Qтр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Требуемая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подъема крюка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определяется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1.43.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382" y="5647765"/>
            <a:ext cx="55357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1.43.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работы крана при возведении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надземной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здания</a:t>
            </a:r>
          </a:p>
        </p:txBody>
      </p:sp>
    </p:spTree>
    <p:extLst>
      <p:ext uri="{BB962C8B-B14F-4D97-AF65-F5344CB8AC3E}">
        <p14:creationId xmlns:p14="http://schemas.microsoft.com/office/powerpoint/2010/main" val="68824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76" y="0"/>
            <a:ext cx="12084424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(9)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требуемая высота подъема крюка,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уровня стоянки крана до опорного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верхнем монтажном горизонте,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безопасное расстояние от низа перемещаемого груза до наиболее выступающих по вертикали частей здания или сооружения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0,5м, а до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площадок, где могут находиться люди, не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2,3м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учетом длин (по высоте) применяемых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размеров траверс (при наличии последних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hэл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монтируемого (перемещаемого) элемента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строповочного устройства,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крюка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длину стрелы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Lстр,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 либо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формулам: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=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+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d)(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а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(10)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  (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кр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+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п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–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ш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)² + (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кр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– a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11)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требуемый вылет крюка,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по горизонтали от стрелы до наиболее близко расположенной к стреле точки на элементе в его монтажном положении; принимается не менее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471" y="0"/>
            <a:ext cx="12057529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расстояние между вертикалью, проходящей через центр крюка крана, и точкой на монтируемом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ближайшей к стреле крана, (как правило,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длины или ширины монтируемого элемента),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требуемая высота подъема крюка,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полиспаста в стянутом состоянии, м, обычно принимается равной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высота шарнира пяты стрелы от уровня стоянки крана, м (для предварительных расчетов принимается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шарнира крепления пяты стрелы до оси вращения крана,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предварительных расчетов принимается равной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3009451"/>
            <a:ext cx="6096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Расчетная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для подбора крана,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гуськом,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1.44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требуемые параметры: грузоподъемность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— определяются так же, как и для крана без гуська, то есть по формулам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471" y="3009451"/>
            <a:ext cx="5728447" cy="38485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862918" y="5410108"/>
            <a:ext cx="6172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1.44.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работы стрелового крана, оборудованного гуськом, при возведении надземной части здания </a:t>
            </a:r>
          </a:p>
        </p:txBody>
      </p:sp>
    </p:spTree>
    <p:extLst>
      <p:ext uri="{BB962C8B-B14F-4D97-AF65-F5344CB8AC3E}">
        <p14:creationId xmlns:p14="http://schemas.microsoft.com/office/powerpoint/2010/main" val="395545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76" y="1"/>
            <a:ext cx="12084424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параметры: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крюка, длину стрелы и длину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гуська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рекомендуется определять графическим способом в следующем порядке: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вычертить контуры опор элемента и контуры монтируемого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посадкой его на опоры. При этом должно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безопасное расстояние по высоте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низом элемента и верхом опоры, требующееся по условиям техники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принимаемое согласно указаниям к формуле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показать строповочные устройства, крюк крана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полиспаст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причем расстояние по высоте от низа крюка до центра оголовка гуська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принимается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строповочного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согласно фактически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монтажа элемента;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начертить дугу окружности радиусом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центром которой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 элемента, который ближе всего расположен к стреле крана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K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Эта дуга является границей приближения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 к монтируемому элементу и обеспечивает безопасное расстояние между стрелой и элементом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 вышеуказанной дуге провести касательную под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углом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является осью стрелы крана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α = 77°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минимальную проекцию стрелы крана на горизонталь для большинства действующих кранов). Пята стрелы —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оси стрелы, находящаяся на расстоянии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уровня стоянки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Оголовком стрелы является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оси стрелы, находящаяся на расстоянии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ближайшей к стреле крана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монтируемом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элементе;</a:t>
            </a:r>
          </a:p>
        </p:txBody>
      </p:sp>
    </p:spTree>
    <p:extLst>
      <p:ext uri="{BB962C8B-B14F-4D97-AF65-F5344CB8AC3E}">
        <p14:creationId xmlns:p14="http://schemas.microsoft.com/office/powerpoint/2010/main" val="325735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918" y="0"/>
            <a:ext cx="1204408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соединить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В и 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полученный отрезок является осью гуська. Провести две вертикали — одну через центр крюка крана,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другую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ось вращения крана;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 определить требуемые параметры —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вылет крюка,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Lстр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длину стрелы,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Lгус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длину гуська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частного случая, когда между краном и монтируемым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присутствуют ранее смонтированные конструкции (то есть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K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на монтируемом элементе), требуемые параметры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Lкр , м, Lстр , м, 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Lгус , 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по формулам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 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0,237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+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+ </a:t>
            </a:r>
            <a:r>
              <a:rPr lang="pt-BR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pt-BR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2,675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(12)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 = 1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03(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            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(13)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 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</a:t>
            </a:r>
            <a:r>
              <a:rPr lang="en-US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–0,44)²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pt-B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+0,47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²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(14)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Lкр — требуемый вылет крюка, м;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расстояние от уровня стоянки крана до опорного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верхнем монтажном горизонте,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расстояние по горизонтали от стрелы до наиболее близко расположенной к стреле точки на элементе в его монтажном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положении. Принимается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установленным требуемым параметрам, определяющим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требуемые грузовые моменты, подбирается марка крана в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грузовыми характеристиками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(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16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7772" y="2250830"/>
            <a:ext cx="540199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05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354" y="590843"/>
            <a:ext cx="1167618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минимальное расстояние от оси вращения крана КБ-408-00 до ближайшей к крану грани здания?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минимальное расстояние от оси вращения крана КБ-473 до ближайшей к крану грани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равна высота запаса при определении высоты подъема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крюка.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минимальное расстояние по горизонтали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откоса котлована до ближайшей опоры крана при следующих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данных: грунт — песок, глубина котлована — 3,0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заложение откоса при следующих исходных данных: грунт — суглинок, глубина котлована — 4,0 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пользуясь графиком грузоподъемности, определить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массу груза, которую может поднимать кран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вылетах крюка?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Пользуясь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графиком грузоподъемности, определите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массу груза, которую может поднимать кран МКГ-25,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стрелой 23,5 м и при вылете крюка 10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максимальная высота подъема крюка МКГ-250 со стрелой 27,5 м и при вылете крюка 14 м?</a:t>
            </a:r>
          </a:p>
        </p:txBody>
      </p:sp>
    </p:spTree>
    <p:extLst>
      <p:ext uri="{BB962C8B-B14F-4D97-AF65-F5344CB8AC3E}">
        <p14:creationId xmlns:p14="http://schemas.microsoft.com/office/powerpoint/2010/main" val="30972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5661</Words>
  <Application>Microsoft Office PowerPoint</Application>
  <PresentationFormat>Широкоэкранный</PresentationFormat>
  <Paragraphs>446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40</cp:revision>
  <dcterms:created xsi:type="dcterms:W3CDTF">2023-01-11T15:14:51Z</dcterms:created>
  <dcterms:modified xsi:type="dcterms:W3CDTF">2023-01-15T11:50:50Z</dcterms:modified>
</cp:coreProperties>
</file>